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84" r:id="rId2"/>
    <p:sldId id="271" r:id="rId3"/>
    <p:sldId id="272" r:id="rId4"/>
    <p:sldId id="273" r:id="rId5"/>
    <p:sldId id="274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67" r:id="rId15"/>
    <p:sldId id="285" r:id="rId16"/>
    <p:sldId id="286" r:id="rId17"/>
    <p:sldId id="287" r:id="rId18"/>
    <p:sldId id="257" r:id="rId19"/>
    <p:sldId id="260" r:id="rId20"/>
    <p:sldId id="262" r:id="rId21"/>
    <p:sldId id="263" r:id="rId22"/>
    <p:sldId id="264" r:id="rId23"/>
    <p:sldId id="261" r:id="rId24"/>
    <p:sldId id="265" r:id="rId25"/>
    <p:sldId id="26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130" autoAdjust="0"/>
  </p:normalViewPr>
  <p:slideViewPr>
    <p:cSldViewPr snapToGrid="0">
      <p:cViewPr varScale="1">
        <p:scale>
          <a:sx n="68" d="100"/>
          <a:sy n="68" d="100"/>
        </p:scale>
        <p:origin x="12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F1A39-8CE6-4580-ADFD-CFD5ADB3CB2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1ACCD-209F-43A0-B2A0-02D6705EB7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35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1ACCD-209F-43A0-B2A0-02D6705EB7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24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1ACCD-209F-43A0-B2A0-02D6705EB7A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855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1ACCD-209F-43A0-B2A0-02D6705EB7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800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Permission, will be flagged and the system admin can then check for malicious code or intent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virtual handshake</a:t>
            </a:r>
            <a:r>
              <a:rPr lang="en-GB" baseline="0" dirty="0"/>
              <a:t> within the application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1ACCD-209F-43A0-B2A0-02D6705EB7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14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Difficult to mitigate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 one fix for all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1ACCD-209F-43A0-B2A0-02D6705EB7A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7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Serialized</a:t>
            </a:r>
            <a:r>
              <a:rPr lang="en-GB" baseline="0" dirty="0"/>
              <a:t> so can be saved in a format e.g. XML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JSON more popular means this vulnerability is more popular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1ACCD-209F-43A0-B2A0-02D6705EB7A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598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 shown is critica</a:t>
            </a:r>
            <a:r>
              <a:rPr lang="en-GB" baseline="0" dirty="0"/>
              <a:t>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Coders trust serialisation, this is what is abused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point of</a:t>
            </a:r>
            <a:r>
              <a:rPr lang="en-GB" baseline="0" dirty="0"/>
              <a:t> attack, can lead to DDOS, remote access control, etc.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1ACCD-209F-43A0-B2A0-02D6705EB7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51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A8: Insecure Deserialization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43224" y="4810352"/>
            <a:ext cx="8791575" cy="1655762"/>
          </a:xfrm>
        </p:spPr>
        <p:txBody>
          <a:bodyPr>
            <a:normAutofit/>
          </a:bodyPr>
          <a:lstStyle/>
          <a:p>
            <a:pPr algn="r"/>
            <a:r>
              <a:rPr lang="en-GB" sz="1100" dirty="0"/>
              <a:t>Dylan Rowley - 15439382</a:t>
            </a:r>
            <a:endParaRPr lang="en-GB" sz="1000" dirty="0"/>
          </a:p>
          <a:p>
            <a:pPr algn="r"/>
            <a:r>
              <a:rPr lang="en-GB" sz="1100" dirty="0"/>
              <a:t>Cian Kelly - 15386256</a:t>
            </a:r>
            <a:endParaRPr lang="en-GB" sz="1000" dirty="0"/>
          </a:p>
          <a:p>
            <a:pPr algn="r"/>
            <a:r>
              <a:rPr lang="en-GB" sz="1100" dirty="0"/>
              <a:t>Michael Kehoe - 15703545</a:t>
            </a:r>
            <a:endParaRPr lang="en-GB" sz="10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3072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65146E-7370-9F44-AF34-99A36D0C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OWASP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1CE44-8079-6B47-87F7-E7B86C1ED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Attack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Security Weakness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Impacts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0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09A31A-BD45-2A4A-A379-AC772CD0D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0800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Exploitability</a:t>
            </a:r>
            <a:endParaRPr lang="en-US" b="1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1BF8A23-A265-AD41-BED7-F84BA396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90" y="965200"/>
            <a:ext cx="1128222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9DE515-9F87-5E41-A373-4845FB49D490}"/>
              </a:ext>
            </a:extLst>
          </p:cNvPr>
          <p:cNvSpPr txBox="1"/>
          <p:nvPr/>
        </p:nvSpPr>
        <p:spPr>
          <a:xfrm>
            <a:off x="454888" y="780564"/>
            <a:ext cx="3794383" cy="1079499"/>
          </a:xfrm>
          <a:prstGeom prst="rect">
            <a:avLst/>
          </a:prstGeom>
          <a:noFill/>
          <a:ln w="825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3D392-C8FE-D34B-B171-3EA7ACDCC900}"/>
              </a:ext>
            </a:extLst>
          </p:cNvPr>
          <p:cNvSpPr/>
          <p:nvPr/>
        </p:nvSpPr>
        <p:spPr>
          <a:xfrm>
            <a:off x="454888" y="3098800"/>
            <a:ext cx="1128222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Insecure Deserialization is very difficult to exploit:</a:t>
            </a:r>
          </a:p>
          <a:p>
            <a:pPr marL="457200" indent="-457200">
              <a:buFontTx/>
              <a:buChar char="-"/>
            </a:pPr>
            <a:r>
              <a:rPr lang="en-IE" dirty="0"/>
              <a:t>Serialization and deserialization vary greatly depending on the programming language</a:t>
            </a:r>
          </a:p>
          <a:p>
            <a:pPr marL="457200" indent="-457200">
              <a:buFontTx/>
              <a:buChar char="-"/>
            </a:pPr>
            <a:r>
              <a:rPr lang="en-IE" dirty="0"/>
              <a:t>Different serialization formats</a:t>
            </a:r>
          </a:p>
          <a:p>
            <a:pPr marL="457200" indent="-457200">
              <a:buFontTx/>
              <a:buChar char="-"/>
            </a:pPr>
            <a:r>
              <a:rPr lang="en-IE" dirty="0"/>
              <a:t>Off the shelf exploits rarely work without further tweaking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3EE6D4-F46A-7740-A374-4B6F48BC2596}"/>
              </a:ext>
            </a:extLst>
          </p:cNvPr>
          <p:cNvSpPr txBox="1">
            <a:spLocks/>
          </p:cNvSpPr>
          <p:nvPr/>
        </p:nvSpPr>
        <p:spPr>
          <a:xfrm>
            <a:off x="1981200" y="306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Prevalence &amp; Detectability</a:t>
            </a:r>
            <a:endParaRPr lang="en-US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40AD6D-A200-4148-8905-88307C4AF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90" y="1729039"/>
            <a:ext cx="11282220" cy="71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9C837-0B9D-E24F-8ED1-65C0CF41697E}"/>
              </a:ext>
            </a:extLst>
          </p:cNvPr>
          <p:cNvSpPr txBox="1"/>
          <p:nvPr/>
        </p:nvSpPr>
        <p:spPr>
          <a:xfrm>
            <a:off x="4247806" y="1589339"/>
            <a:ext cx="3726300" cy="990600"/>
          </a:xfrm>
          <a:prstGeom prst="rect">
            <a:avLst/>
          </a:prstGeom>
          <a:noFill/>
          <a:ln w="825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9603B-55AE-0A40-B9FD-9E89A7DF4B87}"/>
              </a:ext>
            </a:extLst>
          </p:cNvPr>
          <p:cNvSpPr txBox="1"/>
          <p:nvPr/>
        </p:nvSpPr>
        <p:spPr>
          <a:xfrm>
            <a:off x="423333" y="2683933"/>
            <a:ext cx="11345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Prevalence: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Developers know to sanitize user input as it may contain </a:t>
            </a:r>
            <a:r>
              <a:rPr lang="en-US" sz="2400" dirty="0" err="1"/>
              <a:t>anyting</a:t>
            </a:r>
            <a:r>
              <a:rPr lang="en-US" sz="24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But, as serialized data is handled as an object, it is often forgotten.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3FA6D-C8F4-1548-BE04-43867CD3B867}"/>
              </a:ext>
            </a:extLst>
          </p:cNvPr>
          <p:cNvSpPr txBox="1"/>
          <p:nvPr/>
        </p:nvSpPr>
        <p:spPr>
          <a:xfrm>
            <a:off x="438289" y="3988256"/>
            <a:ext cx="11345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Detectability: 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Automated tools now exist to detect Insecure Deserialization Exploits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Java-Deserialization Scanner, a plugin for Burp Suite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224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B9A9DA-5CB4-1D40-846F-6022426D125B}"/>
              </a:ext>
            </a:extLst>
          </p:cNvPr>
          <p:cNvSpPr txBox="1">
            <a:spLocks/>
          </p:cNvSpPr>
          <p:nvPr/>
        </p:nvSpPr>
        <p:spPr>
          <a:xfrm>
            <a:off x="1981200" y="28181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Technical Impact</a:t>
            </a:r>
            <a:endParaRPr lang="en-US" b="1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AC452B5-AFE7-FA4E-8A91-43E84AEF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6" y="1424819"/>
            <a:ext cx="11223033" cy="707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7B589-D575-1D48-8761-46A1B378826D}"/>
              </a:ext>
            </a:extLst>
          </p:cNvPr>
          <p:cNvSpPr txBox="1"/>
          <p:nvPr/>
        </p:nvSpPr>
        <p:spPr>
          <a:xfrm>
            <a:off x="7974105" y="1218632"/>
            <a:ext cx="3703819" cy="1143000"/>
          </a:xfrm>
          <a:prstGeom prst="rect">
            <a:avLst/>
          </a:prstGeom>
          <a:noFill/>
          <a:ln w="825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0215B3-E801-5145-A8AF-C7AC234D6D1D}"/>
              </a:ext>
            </a:extLst>
          </p:cNvPr>
          <p:cNvSpPr/>
          <p:nvPr/>
        </p:nvSpPr>
        <p:spPr>
          <a:xfrm>
            <a:off x="514076" y="2575314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Remote Code Execution can lead to: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Authentication Bypasses.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Loss of Integrity</a:t>
            </a:r>
            <a:r>
              <a:rPr lang="en-US" dirty="0"/>
              <a:t>: Corruption and/or loss of data.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Loss of Confidentiality</a:t>
            </a:r>
            <a:r>
              <a:rPr lang="en-US" dirty="0"/>
              <a:t>: Exposing the data to unauthorized parties.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Loss of availability</a:t>
            </a:r>
            <a:r>
              <a:rPr lang="en-US" dirty="0"/>
              <a:t>: Denial Of Service.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378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39" y="907598"/>
            <a:ext cx="9906000" cy="2852737"/>
          </a:xfrm>
        </p:spPr>
        <p:txBody>
          <a:bodyPr/>
          <a:lstStyle/>
          <a:p>
            <a:r>
              <a:rPr lang="en-GB" dirty="0"/>
              <a:t>Real Life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PayPal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pc="-1">
                <a:solidFill>
                  <a:srgbClr val="FFFFFF"/>
                </a:solidFill>
              </a:rPr>
              <a:t>matrix.org/riot.im </a:t>
            </a:r>
            <a:r>
              <a:rPr lang="en-GB"/>
              <a:t>(2019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071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E" sz="3600" b="0" strike="noStrike" cap="all" spc="-1">
                <a:solidFill>
                  <a:srgbClr val="FFFFFF"/>
                </a:solidFill>
                <a:latin typeface="Tw Cen MT"/>
              </a:rPr>
              <a:t>Attacks in 2016</a:t>
            </a:r>
            <a:endParaRPr lang="en-IE" sz="3600" b="0" strike="noStrike" spc="-1">
              <a:latin typeface="Arial"/>
            </a:endParaRPr>
          </a:p>
        </p:txBody>
      </p:sp>
      <p:pic>
        <p:nvPicPr>
          <p:cNvPr id="412" name="Picture 3"/>
          <p:cNvPicPr/>
          <p:nvPr/>
        </p:nvPicPr>
        <p:blipFill>
          <a:blip r:embed="rId2"/>
          <a:srcRect t="2057" r="-5"/>
          <a:stretch/>
        </p:blipFill>
        <p:spPr>
          <a:xfrm>
            <a:off x="706680" y="2880000"/>
            <a:ext cx="2676960" cy="1749960"/>
          </a:xfrm>
          <a:prstGeom prst="rect">
            <a:avLst/>
          </a:prstGeom>
          <a:ln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00" dist="3816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413" name="CustomShape 2"/>
          <p:cNvSpPr/>
          <p:nvPr/>
        </p:nvSpPr>
        <p:spPr>
          <a:xfrm>
            <a:off x="6204600" y="2249640"/>
            <a:ext cx="4843800" cy="354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IE" sz="2400" b="1" strike="noStrike" spc="-1">
                <a:solidFill>
                  <a:srgbClr val="FFFFFF"/>
                </a:solidFill>
                <a:latin typeface="Tw Cen MT"/>
              </a:rPr>
              <a:t>Popularity of JSON</a:t>
            </a:r>
            <a:endParaRPr lang="en-IE" sz="24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IE" sz="2000" b="0" strike="noStrike" spc="-1">
                <a:solidFill>
                  <a:srgbClr val="FFFFFF"/>
                </a:solidFill>
                <a:latin typeface="Tw Cen MT"/>
              </a:rPr>
              <a:t>Used by PayPal, WordPress and San Francisco Metropolitan Transit Agency (SFMTA)</a:t>
            </a:r>
            <a:endParaRPr lang="en-IE" sz="20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IE" sz="2000" b="0" strike="noStrike" spc="-1">
                <a:solidFill>
                  <a:srgbClr val="FFFFFF"/>
                </a:solidFill>
                <a:latin typeface="Tw Cen MT"/>
              </a:rPr>
              <a:t>Were all vulnerable in 2016</a:t>
            </a:r>
            <a:endParaRPr lang="en-IE" sz="20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IE" sz="2000" b="0" strike="noStrike" spc="-1">
                <a:solidFill>
                  <a:srgbClr val="FFFFFF"/>
                </a:solidFill>
                <a:latin typeface="Tw Cen MT"/>
              </a:rPr>
              <a:t>Able to execute shell commands from manger.paypal.com and open backdoors on PayPal servers </a:t>
            </a:r>
            <a:endParaRPr lang="en-IE" sz="2000" b="0" strike="noStrike" spc="-1">
              <a:latin typeface="Arial"/>
            </a:endParaRPr>
          </a:p>
        </p:txBody>
      </p:sp>
      <p:pic>
        <p:nvPicPr>
          <p:cNvPr id="414" name="Picture 413"/>
          <p:cNvPicPr/>
          <p:nvPr/>
        </p:nvPicPr>
        <p:blipFill>
          <a:blip r:embed="rId3"/>
          <a:stretch/>
        </p:blipFill>
        <p:spPr>
          <a:xfrm>
            <a:off x="3600000" y="2952000"/>
            <a:ext cx="2622240" cy="1628640"/>
          </a:xfrm>
          <a:prstGeom prst="rect">
            <a:avLst/>
          </a:prstGeom>
          <a:ln>
            <a:noFill/>
          </a:ln>
        </p:spPr>
      </p:pic>
      <p:sp>
        <p:nvSpPr>
          <p:cNvPr id="415" name="TextShape 3"/>
          <p:cNvSpPr txBox="1"/>
          <p:nvPr/>
        </p:nvSpPr>
        <p:spPr>
          <a:xfrm>
            <a:off x="792000" y="5797080"/>
            <a:ext cx="9648000" cy="46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IE" sz="2000" b="0" strike="noStrike" spc="-1">
                <a:solidFill>
                  <a:srgbClr val="FFFFFF"/>
                </a:solidFill>
                <a:latin typeface="Tw Cen MT"/>
                <a:ea typeface="DejaVu Sans"/>
              </a:rPr>
              <a:t>https://threatpost.com/java-serialization-bug-crops-up-at-paypal/116054/</a:t>
            </a:r>
            <a:endParaRPr lang="en-IE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363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E" sz="3600" b="0" strike="noStrike" cap="all" spc="-1">
                <a:solidFill>
                  <a:srgbClr val="FFFFFF"/>
                </a:solidFill>
                <a:latin typeface="Tw Cen MT"/>
              </a:rPr>
              <a:t>Recent Attacks</a:t>
            </a:r>
            <a:endParaRPr lang="en-IE" sz="3600" b="0" strike="noStrike" spc="-1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1141560" y="2249640"/>
            <a:ext cx="4843800" cy="354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IE" sz="2400" b="0" strike="noStrike" spc="-1" dirty="0">
                <a:solidFill>
                  <a:srgbClr val="FFFFFF"/>
                </a:solidFill>
                <a:latin typeface="Tw Cen MT"/>
              </a:rPr>
              <a:t>Most recent attack was on matrix.org/riot.im infrastructure (April 11 2019) </a:t>
            </a:r>
            <a:endParaRPr lang="en-IE" sz="24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IE" sz="2000" b="0" strike="noStrike" spc="-1" dirty="0">
                <a:solidFill>
                  <a:srgbClr val="FFFFFF"/>
                </a:solidFill>
                <a:latin typeface="Tw Cen MT"/>
              </a:rPr>
              <a:t>Jenkins facing internet using SSH </a:t>
            </a:r>
            <a:endParaRPr lang="en-IE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IE" sz="2000" b="0" strike="noStrike" spc="-1" dirty="0">
                <a:solidFill>
                  <a:srgbClr val="FFFFFF"/>
                </a:solidFill>
                <a:latin typeface="Tw Cen MT"/>
              </a:rPr>
              <a:t>Able to inject own key to host</a:t>
            </a:r>
            <a:endParaRPr lang="en-IE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IE" sz="2000" b="0" strike="noStrike" spc="-1" dirty="0">
                <a:solidFill>
                  <a:srgbClr val="FFFFFF"/>
                </a:solidFill>
                <a:latin typeface="Tw Cen MT"/>
              </a:rPr>
              <a:t>Took 3-5 days to clean and update services (update software, reconfigure servers and signed signatures programs) </a:t>
            </a:r>
            <a:endParaRPr lang="en-IE" sz="2000" b="0" strike="noStrike" spc="-1" dirty="0">
              <a:latin typeface="Arial"/>
            </a:endParaRPr>
          </a:p>
        </p:txBody>
      </p:sp>
      <p:pic>
        <p:nvPicPr>
          <p:cNvPr id="418" name="Picture 417"/>
          <p:cNvPicPr/>
          <p:nvPr/>
        </p:nvPicPr>
        <p:blipFill>
          <a:blip r:embed="rId2"/>
          <a:stretch/>
        </p:blipFill>
        <p:spPr>
          <a:xfrm>
            <a:off x="9295920" y="2520000"/>
            <a:ext cx="2223720" cy="2063160"/>
          </a:xfrm>
          <a:prstGeom prst="rect">
            <a:avLst/>
          </a:prstGeom>
          <a:ln>
            <a:noFill/>
          </a:ln>
        </p:spPr>
      </p:pic>
      <p:pic>
        <p:nvPicPr>
          <p:cNvPr id="419" name="Picture 418"/>
          <p:cNvPicPr/>
          <p:nvPr/>
        </p:nvPicPr>
        <p:blipFill>
          <a:blip r:embed="rId3"/>
          <a:stretch/>
        </p:blipFill>
        <p:spPr>
          <a:xfrm>
            <a:off x="6096240" y="2862000"/>
            <a:ext cx="3047400" cy="1313640"/>
          </a:xfrm>
          <a:prstGeom prst="rect">
            <a:avLst/>
          </a:prstGeom>
          <a:ln>
            <a:noFill/>
          </a:ln>
        </p:spPr>
      </p:pic>
      <p:sp>
        <p:nvSpPr>
          <p:cNvPr id="420" name="TextShape 3"/>
          <p:cNvSpPr txBox="1"/>
          <p:nvPr/>
        </p:nvSpPr>
        <p:spPr>
          <a:xfrm>
            <a:off x="1368000" y="5790600"/>
            <a:ext cx="9216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IE" sz="1800" b="0" strike="noStrike" spc="-1">
                <a:latin typeface="Arial"/>
              </a:rPr>
              <a:t>https://twitter.com/matrixdotorg/status/1116304867683905537</a:t>
            </a:r>
          </a:p>
        </p:txBody>
      </p:sp>
    </p:spTree>
    <p:extLst>
      <p:ext uri="{BB962C8B-B14F-4D97-AF65-F5344CB8AC3E}">
        <p14:creationId xmlns:p14="http://schemas.microsoft.com/office/powerpoint/2010/main" val="1652293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22" name="Group 2"/>
          <p:cNvGrpSpPr/>
          <p:nvPr/>
        </p:nvGrpSpPr>
        <p:grpSpPr>
          <a:xfrm>
            <a:off x="0" y="0"/>
            <a:ext cx="2280600" cy="5288760"/>
            <a:chOff x="0" y="0"/>
            <a:chExt cx="2280600" cy="5288760"/>
          </a:xfrm>
        </p:grpSpPr>
        <p:sp>
          <p:nvSpPr>
            <p:cNvPr id="423" name="CustomShape 3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CustomShape 4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CustomShape 5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CustomShape 6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CustomShape 7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CustomShape 8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9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CustomShape 10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CustomShape 11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CustomShape 12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13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CustomShape 14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CustomShape 15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16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CustomShape 17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CustomShape 18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CustomShape 19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20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CustomShape 21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CustomShape 22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CustomShape 23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24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CustomShape 25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CustomShape 2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2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CustomShape 2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CustomShape 2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CustomShape 3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3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CustomShape 3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CustomShape 3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3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5" name="CustomShape 35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6" name="CustomShape 36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7" name="CustomShape 37"/>
          <p:cNvSpPr/>
          <p:nvPr/>
        </p:nvSpPr>
        <p:spPr>
          <a:xfrm>
            <a:off x="2011680" y="808200"/>
            <a:ext cx="9370080" cy="5233680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0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8" name="Picture 2"/>
          <p:cNvPicPr/>
          <p:nvPr/>
        </p:nvPicPr>
        <p:blipFill>
          <a:blip r:embed="rId3"/>
          <a:stretch/>
        </p:blipFill>
        <p:spPr>
          <a:xfrm>
            <a:off x="2333520" y="1309680"/>
            <a:ext cx="8722800" cy="4230360"/>
          </a:xfrm>
          <a:prstGeom prst="rect">
            <a:avLst/>
          </a:prstGeom>
          <a:ln>
            <a:noFill/>
          </a:ln>
        </p:spPr>
      </p:pic>
      <p:sp>
        <p:nvSpPr>
          <p:cNvPr id="459" name="CustomShape 38"/>
          <p:cNvSpPr/>
          <p:nvPr/>
        </p:nvSpPr>
        <p:spPr>
          <a:xfrm>
            <a:off x="738360" y="6286320"/>
            <a:ext cx="110149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E" sz="2400" b="0" strike="noStrike" spc="-1">
                <a:solidFill>
                  <a:srgbClr val="FFFFFF"/>
                </a:solidFill>
                <a:latin typeface="Tw Cen MT"/>
                <a:ea typeface="DejaVu Sans"/>
              </a:rPr>
              <a:t>https://github.com/matrix-org/matrix.org/issues/371</a:t>
            </a:r>
            <a:endParaRPr lang="en-IE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0017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201512"/>
            <a:ext cx="9906000" cy="2852737"/>
          </a:xfrm>
        </p:spPr>
        <p:txBody>
          <a:bodyPr/>
          <a:lstStyle/>
          <a:p>
            <a:r>
              <a:rPr lang="en-GB" dirty="0"/>
              <a:t>Mitigation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Methods to prevent insecure deserialization: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Serialization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Application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25470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454" y="1138990"/>
            <a:ext cx="9905999" cy="5438273"/>
          </a:xfrm>
        </p:spPr>
        <p:txBody>
          <a:bodyPr/>
          <a:lstStyle/>
          <a:p>
            <a:r>
              <a:rPr lang="en-GB" dirty="0"/>
              <a:t>The vulnerability takes many different forms, so there are multiple attack angles that the hostile intruder can take</a:t>
            </a:r>
          </a:p>
          <a:p>
            <a:endParaRPr lang="en-GB" dirty="0"/>
          </a:p>
          <a:p>
            <a:r>
              <a:rPr lang="en-GB" dirty="0"/>
              <a:t>This means that a lot of the advice given to developers and security experts can sound somewhat generalized</a:t>
            </a:r>
          </a:p>
          <a:p>
            <a:endParaRPr lang="en-GB" dirty="0"/>
          </a:p>
          <a:p>
            <a:r>
              <a:rPr lang="en-GB" dirty="0"/>
              <a:t> Specific functions within a web application will need to be scrutinized closely if there are any concerns that this vulnerability could affect one of your live systems</a:t>
            </a:r>
          </a:p>
        </p:txBody>
      </p:sp>
    </p:spTree>
    <p:extLst>
      <p:ext uri="{BB962C8B-B14F-4D97-AF65-F5344CB8AC3E}">
        <p14:creationId xmlns:p14="http://schemas.microsoft.com/office/powerpoint/2010/main" val="408133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FD1D-4D92-E44E-917A-75E646A78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67" y="237068"/>
            <a:ext cx="5342466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A6F09-1D2E-C343-A066-31BFD4B52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67" y="1715638"/>
            <a:ext cx="8839200" cy="4859867"/>
          </a:xfrm>
        </p:spPr>
        <p:txBody>
          <a:bodyPr>
            <a:normAutofit/>
          </a:bodyPr>
          <a:lstStyle/>
          <a:p>
            <a:r>
              <a:rPr lang="en-US" b="1" dirty="0"/>
              <a:t>Overview</a:t>
            </a:r>
            <a:endParaRPr lang="en-US" dirty="0"/>
          </a:p>
          <a:p>
            <a:r>
              <a:rPr lang="en-US" b="1" dirty="0"/>
              <a:t>OWASP</a:t>
            </a:r>
          </a:p>
          <a:p>
            <a:r>
              <a:rPr lang="en-US" b="1" dirty="0"/>
              <a:t>Real Life Examples</a:t>
            </a:r>
          </a:p>
          <a:p>
            <a:r>
              <a:rPr lang="en-US" b="1" dirty="0"/>
              <a:t>Mitigation</a:t>
            </a:r>
          </a:p>
          <a:p>
            <a:r>
              <a:rPr lang="en-US" b="1" dirty="0"/>
              <a:t>Conclusion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44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Serialization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2409537"/>
            <a:ext cx="4689234" cy="32295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6727" y="1700463"/>
            <a:ext cx="4710683" cy="40907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000" b="1" dirty="0"/>
              <a:t>Encrypt Serialization Process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Stops hostile object creation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Stops data tampering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Require large-scale application changes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sz="2000" b="1" dirty="0"/>
              <a:t>Monitor Serialization Process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Catches any malicious code 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Catches any breach attempts 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GB" sz="1500" dirty="0"/>
          </a:p>
          <a:p>
            <a:pPr marL="457200" lvl="1" indent="0">
              <a:lnSpc>
                <a:spcPct val="110000"/>
              </a:lnSpc>
              <a:buNone/>
            </a:pP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04618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18471" r="219" b="-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5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9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Application input 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1801814"/>
            <a:ext cx="9905999" cy="3904720"/>
          </a:xfrm>
        </p:spPr>
        <p:txBody>
          <a:bodyPr anchor="ctr">
            <a:normAutofit/>
          </a:bodyPr>
          <a:lstStyle/>
          <a:p>
            <a:r>
              <a:rPr lang="en-GB" sz="2000" b="1" dirty="0"/>
              <a:t>Validate user input</a:t>
            </a:r>
          </a:p>
          <a:p>
            <a:pPr lvl="1"/>
            <a:r>
              <a:rPr lang="en-GB" b="1" dirty="0"/>
              <a:t>Stops privilege escalation</a:t>
            </a:r>
          </a:p>
          <a:p>
            <a:pPr lvl="1"/>
            <a:r>
              <a:rPr lang="en-GB" b="1" dirty="0"/>
              <a:t>Attackers can launch DDOS &amp; remote execution from input </a:t>
            </a:r>
          </a:p>
          <a:p>
            <a:pPr lvl="1"/>
            <a:endParaRPr lang="en-GB" b="1" dirty="0"/>
          </a:p>
          <a:p>
            <a:r>
              <a:rPr lang="en-GB" sz="2000" b="1" dirty="0"/>
              <a:t>Strengthen user input </a:t>
            </a:r>
          </a:p>
          <a:p>
            <a:pPr lvl="1"/>
            <a:r>
              <a:rPr lang="en-GB" b="1" dirty="0"/>
              <a:t>Make unauthorized code difficult to run</a:t>
            </a:r>
          </a:p>
          <a:p>
            <a:pPr lvl="1"/>
            <a:r>
              <a:rPr lang="en-GB" b="1" dirty="0"/>
              <a:t>Allow only a designated class to deserialize</a:t>
            </a:r>
          </a:p>
        </p:txBody>
      </p:sp>
    </p:spTree>
    <p:extLst>
      <p:ext uri="{BB962C8B-B14F-4D97-AF65-F5344CB8AC3E}">
        <p14:creationId xmlns:p14="http://schemas.microsoft.com/office/powerpoint/2010/main" val="116173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Other possible mitigation techniques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981" r="4948" b="2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600" b="1" dirty="0"/>
              <a:t>Limited Access Permissions</a:t>
            </a:r>
          </a:p>
          <a:p>
            <a:pPr lvl="1">
              <a:lnSpc>
                <a:spcPct val="110000"/>
              </a:lnSpc>
            </a:pPr>
            <a:r>
              <a:rPr lang="en-GB" sz="1600" dirty="0"/>
              <a:t>If hostile object tries to initiate system process/resource will be denied access and a permission flag will be raised (makes system admin aware)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GB" sz="1600" dirty="0"/>
          </a:p>
          <a:p>
            <a:pPr>
              <a:lnSpc>
                <a:spcPct val="110000"/>
              </a:lnSpc>
            </a:pPr>
            <a:r>
              <a:rPr lang="en-GB" sz="1600" b="1" dirty="0"/>
              <a:t>Signed Data</a:t>
            </a:r>
          </a:p>
          <a:p>
            <a:pPr lvl="1">
              <a:lnSpc>
                <a:spcPct val="110000"/>
              </a:lnSpc>
            </a:pPr>
            <a:r>
              <a:rPr lang="en-GB" sz="1600" dirty="0"/>
              <a:t>Bypasses any data that has not been digitally signed </a:t>
            </a:r>
          </a:p>
          <a:p>
            <a:pPr lvl="1">
              <a:lnSpc>
                <a:spcPct val="110000"/>
              </a:lnSpc>
            </a:pPr>
            <a:r>
              <a:rPr lang="en-GB" sz="1600" dirty="0"/>
              <a:t>Ignores data without a valid signature </a:t>
            </a:r>
          </a:p>
          <a:p>
            <a:pPr lvl="1">
              <a:lnSpc>
                <a:spcPct val="110000"/>
              </a:lnSpc>
            </a:pPr>
            <a:r>
              <a:rPr lang="en-GB" sz="1600" dirty="0"/>
              <a:t>Flagging will allow analyzation of any recent app activity </a:t>
            </a:r>
          </a:p>
          <a:p>
            <a:pPr lvl="1">
              <a:lnSpc>
                <a:spcPct val="110000"/>
              </a:lnSpc>
            </a:pPr>
            <a:endParaRPr lang="en-GB" sz="1600" dirty="0"/>
          </a:p>
          <a:p>
            <a:pPr lvl="1">
              <a:lnSpc>
                <a:spcPct val="110000"/>
              </a:lnSpc>
            </a:pPr>
            <a:endParaRPr lang="en-GB" sz="1300" dirty="0"/>
          </a:p>
          <a:p>
            <a:pPr marL="457200" lvl="1" indent="0">
              <a:lnSpc>
                <a:spcPct val="110000"/>
              </a:lnSpc>
              <a:buNone/>
            </a:pP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3958894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Plugging these holes will require human intervention and manual code scrubbing and can be quite labour-intensive</a:t>
            </a:r>
          </a:p>
          <a:p>
            <a:endParaRPr lang="en-GB" dirty="0"/>
          </a:p>
          <a:p>
            <a:r>
              <a:rPr lang="en-GB" dirty="0"/>
              <a:t>Not all of these solutions can be implemented in every scenario but, with enough awareness of the issue, you can start to formulate a strategy that will protect your web app from malicious activity from the internet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053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Serialization is common across many programming languages </a:t>
            </a:r>
          </a:p>
          <a:p>
            <a:endParaRPr lang="en-GB" dirty="0"/>
          </a:p>
          <a:p>
            <a:r>
              <a:rPr lang="en-GB" dirty="0"/>
              <a:t>Due to its prevalence the CVSS score is most often critical </a:t>
            </a:r>
          </a:p>
          <a:p>
            <a:pPr lvl="1"/>
            <a:r>
              <a:rPr lang="en-GB" dirty="0"/>
              <a:t>A vulnerability in Java used by Cisco Secure Access Control System (ACS) had a 9.8 score</a:t>
            </a:r>
          </a:p>
        </p:txBody>
      </p:sp>
    </p:spTree>
    <p:extLst>
      <p:ext uri="{BB962C8B-B14F-4D97-AF65-F5344CB8AC3E}">
        <p14:creationId xmlns:p14="http://schemas.microsoft.com/office/powerpoint/2010/main" val="337988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GB" sz="2800" dirty="0"/>
              <a:t>ACS 5.8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1248733"/>
            <a:ext cx="6112382" cy="43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0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09FD3E-1ABA-2B46-9E91-49DA4EB5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007269"/>
            <a:ext cx="9906000" cy="2852737"/>
          </a:xfrm>
        </p:spPr>
        <p:txBody>
          <a:bodyPr>
            <a:normAutofit/>
          </a:bodyPr>
          <a:lstStyle/>
          <a:p>
            <a:r>
              <a:rPr lang="en-US" sz="4000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952D18-508F-2D42-9D77-1C0B8D6CE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4187295"/>
            <a:ext cx="9906000" cy="1374776"/>
          </a:xfrm>
        </p:spPr>
        <p:txBody>
          <a:bodyPr>
            <a:normAutofit fontScale="92500" lnSpcReduction="10000"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Serialization &amp; Deserialization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Insecure Deserialization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Serialization/Deserialization in action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5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67D4-BAE5-1B42-8922-715DB92D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b="1"/>
              <a:t>A</a:t>
            </a:r>
            <a:r>
              <a:rPr lang="en-US" b="1" dirty="0"/>
              <a:t>8</a:t>
            </a:r>
            <a:r>
              <a:rPr lang="x-none" b="1"/>
              <a:t>:2017 –</a:t>
            </a:r>
            <a:r>
              <a:rPr lang="en-US" b="1" dirty="0"/>
              <a:t> Insecure Deserialization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5C92F-580D-7D46-A124-B33ECE04E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992"/>
            <a:ext cx="10515600" cy="2272242"/>
          </a:xfrm>
        </p:spPr>
        <p:txBody>
          <a:bodyPr>
            <a:normAutofit/>
          </a:bodyPr>
          <a:lstStyle/>
          <a:p>
            <a:r>
              <a:rPr lang="en-US" b="1" dirty="0"/>
              <a:t>Serialization: </a:t>
            </a:r>
            <a:r>
              <a:rPr lang="en-US" dirty="0"/>
              <a:t>Converting an object into a format so that it can be stored, transmitted and/or reconstructed later. </a:t>
            </a:r>
          </a:p>
          <a:p>
            <a:r>
              <a:rPr lang="en-US" b="1" dirty="0"/>
              <a:t>Deserialization: </a:t>
            </a:r>
            <a:r>
              <a:rPr lang="en-US" dirty="0"/>
              <a:t>Reconstructing the object from the serialized data.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222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C30C91-CA29-E34A-A571-CD7FAF2A284E}"/>
              </a:ext>
            </a:extLst>
          </p:cNvPr>
          <p:cNvSpPr txBox="1">
            <a:spLocks/>
          </p:cNvSpPr>
          <p:nvPr/>
        </p:nvSpPr>
        <p:spPr>
          <a:xfrm>
            <a:off x="1981200" y="27476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/>
              <a:t>A</a:t>
            </a:r>
            <a:r>
              <a:rPr lang="en-US" b="1" dirty="0"/>
              <a:t>8</a:t>
            </a:r>
            <a:r>
              <a:rPr lang="x-none" b="1"/>
              <a:t>:2017 –</a:t>
            </a:r>
            <a:r>
              <a:rPr lang="en-US" b="1" dirty="0"/>
              <a:t> Insecure Deserialization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4243E-3F32-D843-9273-C8D57ECA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6"/>
          <a:stretch/>
        </p:blipFill>
        <p:spPr>
          <a:xfrm>
            <a:off x="1981200" y="1417765"/>
            <a:ext cx="9055100" cy="1019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1ACF7C-CAE9-1745-8E2E-D2AA86DE5130}"/>
              </a:ext>
            </a:extLst>
          </p:cNvPr>
          <p:cNvSpPr txBox="1"/>
          <p:nvPr/>
        </p:nvSpPr>
        <p:spPr>
          <a:xfrm>
            <a:off x="1981200" y="2844800"/>
            <a:ext cx="921173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Insecure Deserialization:  The deserialization mechanism is repurposed for a malicious effect.</a:t>
            </a:r>
          </a:p>
          <a:p>
            <a:pPr marL="457200" indent="-457200">
              <a:buFontTx/>
              <a:buChar char="-"/>
            </a:pPr>
            <a:r>
              <a:rPr lang="en-IE" sz="2400" dirty="0"/>
              <a:t>Many programming languages allow native, customizable serialization processes</a:t>
            </a: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IE" sz="2400" dirty="0"/>
              <a:t>The deserialization may allow for some code to be executed before the untrusted data can be verified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240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6A6F41F-42A8-7243-A87A-E077284D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091"/>
            <a:ext cx="12192000" cy="63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8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57ADC335-D2BE-844B-8D8B-6F4E16F81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42"/>
            <a:ext cx="12192000" cy="64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4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415441-1AB6-5446-AFE0-4CD743442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67"/>
            <a:ext cx="12192000" cy="64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3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28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681</TotalTime>
  <Words>726</Words>
  <Application>Microsoft Office PowerPoint</Application>
  <PresentationFormat>Widescreen</PresentationFormat>
  <Paragraphs>129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DejaVu Sans</vt:lpstr>
      <vt:lpstr>Trebuchet MS</vt:lpstr>
      <vt:lpstr>Tw Cen MT</vt:lpstr>
      <vt:lpstr>Circuit</vt:lpstr>
      <vt:lpstr>A8: Insecure Deserialization</vt:lpstr>
      <vt:lpstr>introduction</vt:lpstr>
      <vt:lpstr>Overview</vt:lpstr>
      <vt:lpstr>A8:2017 – Insecure Deserialization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OWASP</vt:lpstr>
      <vt:lpstr>Exploitability</vt:lpstr>
      <vt:lpstr>PowerPoint Presentation</vt:lpstr>
      <vt:lpstr>PowerPoint Presentation</vt:lpstr>
      <vt:lpstr>Real Life Examples</vt:lpstr>
      <vt:lpstr>PowerPoint Presentation</vt:lpstr>
      <vt:lpstr>PowerPoint Presentation</vt:lpstr>
      <vt:lpstr>PowerPoint Presentation</vt:lpstr>
      <vt:lpstr>Mitigation</vt:lpstr>
      <vt:lpstr>PowerPoint Presentation</vt:lpstr>
      <vt:lpstr>Serialization process</vt:lpstr>
      <vt:lpstr>Application input </vt:lpstr>
      <vt:lpstr>Other possible mitigation techniques</vt:lpstr>
      <vt:lpstr>Mitigation observations</vt:lpstr>
      <vt:lpstr>Conclusions </vt:lpstr>
      <vt:lpstr>ACS 5.8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Cian Kelly</dc:creator>
  <cp:lastModifiedBy>Cian Kelly</cp:lastModifiedBy>
  <cp:revision>39</cp:revision>
  <dcterms:created xsi:type="dcterms:W3CDTF">2019-04-23T14:04:40Z</dcterms:created>
  <dcterms:modified xsi:type="dcterms:W3CDTF">2019-04-25T10:23:53Z</dcterms:modified>
</cp:coreProperties>
</file>